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70" r:id="rId3"/>
  </p:sldMasterIdLst>
  <p:notesMasterIdLst>
    <p:notesMasterId r:id="rId12"/>
  </p:notesMasterIdLst>
  <p:sldIdLst>
    <p:sldId id="256" r:id="rId4"/>
    <p:sldId id="258" r:id="rId5"/>
    <p:sldId id="259" r:id="rId6"/>
    <p:sldId id="265" r:id="rId7"/>
    <p:sldId id="268" r:id="rId8"/>
    <p:sldId id="270" r:id="rId9"/>
    <p:sldId id="271" r:id="rId10"/>
    <p:sldId id="266" r:id="rId11"/>
  </p:sldIdLst>
  <p:sldSz cx="12192000" cy="6858000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  <p:embeddedFont>
      <p:font typeface="Montserrat Medium" panose="00000600000000000000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725">
          <p15:clr>
            <a:srgbClr val="FBAE40"/>
          </p15:clr>
        </p15:guide>
        <p15:guide id="2" orient="horz" pos="845">
          <p15:clr>
            <a:srgbClr val="FBAE40"/>
          </p15:clr>
        </p15:guide>
        <p15:guide id="3" pos="302">
          <p15:clr>
            <a:srgbClr val="FBAE40"/>
          </p15:clr>
        </p15:guide>
        <p15:guide id="4" pos="7333">
          <p15:clr>
            <a:srgbClr val="FBAE4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lIPHhMYJgHXdDnw4TogFQ5THJ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ED3"/>
    <a:srgbClr val="F8F8F8"/>
    <a:srgbClr val="89DB2C"/>
    <a:srgbClr val="86D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3725"/>
        <p:guide orient="horz" pos="845"/>
        <p:guide pos="302"/>
        <p:guide pos="73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customschemas.google.com/relationships/presentationmetadata" Target="meta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D5C63E04-1F89-8E4E-C06B-46047377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>
            <a:extLst>
              <a:ext uri="{FF2B5EF4-FFF2-40B4-BE49-F238E27FC236}">
                <a16:creationId xmlns:a16="http://schemas.microsoft.com/office/drawing/2014/main" id="{9455683F-1D8A-FD30-BA0B-C8D75E19F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>
            <a:extLst>
              <a:ext uri="{FF2B5EF4-FFF2-40B4-BE49-F238E27FC236}">
                <a16:creationId xmlns:a16="http://schemas.microsoft.com/office/drawing/2014/main" id="{63E7A841-7F1D-9A99-92A3-F95DBDDDD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25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EF34A597-AEC3-52DF-1D84-899BD623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>
            <a:extLst>
              <a:ext uri="{FF2B5EF4-FFF2-40B4-BE49-F238E27FC236}">
                <a16:creationId xmlns:a16="http://schemas.microsoft.com/office/drawing/2014/main" id="{A20F3634-5274-CAF7-D03D-C07166F9D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>
            <a:extLst>
              <a:ext uri="{FF2B5EF4-FFF2-40B4-BE49-F238E27FC236}">
                <a16:creationId xmlns:a16="http://schemas.microsoft.com/office/drawing/2014/main" id="{BDB3139B-2914-C7FF-6F29-148360235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38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>
          <a:extLst>
            <a:ext uri="{FF2B5EF4-FFF2-40B4-BE49-F238E27FC236}">
              <a16:creationId xmlns:a16="http://schemas.microsoft.com/office/drawing/2014/main" id="{5F491B17-A32B-72EA-D97A-959804BB3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:notes">
            <a:extLst>
              <a:ext uri="{FF2B5EF4-FFF2-40B4-BE49-F238E27FC236}">
                <a16:creationId xmlns:a16="http://schemas.microsoft.com/office/drawing/2014/main" id="{931C63E9-6069-D290-CFC5-F54E5CD9D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0" name="Google Shape;430;p10:notes">
            <a:extLst>
              <a:ext uri="{FF2B5EF4-FFF2-40B4-BE49-F238E27FC236}">
                <a16:creationId xmlns:a16="http://schemas.microsoft.com/office/drawing/2014/main" id="{2E7B64C3-1AD2-A3EA-1A8B-BB68F9873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25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9" name="Google Shape;4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для спикера и год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" name="Google Shape;19;p13"/>
          <p:cNvSpPr txBox="1">
            <a:spLocks noGrp="1"/>
          </p:cNvSpPr>
          <p:nvPr>
            <p:ph type="ctrTitle"/>
          </p:nvPr>
        </p:nvSpPr>
        <p:spPr>
          <a:xfrm>
            <a:off x="650277" y="2408235"/>
            <a:ext cx="544096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3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" name="Google Shape;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3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1pPr>
            <a:lvl2pPr marL="914400" lvl="1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2pPr>
            <a:lvl3pPr marL="1371600" lvl="2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" name="Google Shape;26;p13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7" name="Google Shape;27;p13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инка во весь слайд">
  <p:cSld name="Картинка во весь слайд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64" name="Google Shape;164;p30"/>
          <p:cNvSpPr>
            <a:spLocks noGrp="1"/>
          </p:cNvSpPr>
          <p:nvPr>
            <p:ph type="pic" idx="2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а ">
  <p:cSld name="Две картинка 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71" name="Google Shape;171;p31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72" name="Google Shape;172;p31"/>
          <p:cNvSpPr>
            <a:spLocks noGrp="1"/>
          </p:cNvSpPr>
          <p:nvPr>
            <p:ph type="pic" idx="3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Картинка на пол слайда+текст">
  <p:cSld name="1_Картинка на пол слайда+текст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9" name="Google Shape;179;p32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0" name="Google Shape;180;p32"/>
          <p:cNvSpPr txBox="1">
            <a:spLocks noGrp="1"/>
          </p:cNvSpPr>
          <p:nvPr>
            <p:ph type="body" idx="3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+текст">
  <p:cSld name="Две картинки+текст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33"/>
          <p:cNvSpPr>
            <a:spLocks noGrp="1"/>
          </p:cNvSpPr>
          <p:nvPr>
            <p:ph type="pic" idx="2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8" name="Google Shape;188;p33"/>
          <p:cNvSpPr>
            <a:spLocks noGrp="1"/>
          </p:cNvSpPr>
          <p:nvPr>
            <p:ph type="pic" idx="3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89" name="Google Shape;189;p33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е картинки вертикально+текст">
  <p:cSld name="Две картинки вертикально+текст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34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34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95" name="Google Shape;195;p34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5483444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34"/>
          <p:cNvSpPr>
            <a:spLocks noGrp="1"/>
          </p:cNvSpPr>
          <p:nvPr>
            <p:ph type="pic" idx="2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7" name="Google Shape;197;p34"/>
          <p:cNvSpPr>
            <a:spLocks noGrp="1"/>
          </p:cNvSpPr>
          <p:nvPr>
            <p:ph type="pic" idx="3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  <a:noFill/>
          <a:ln>
            <a:noFill/>
          </a:ln>
        </p:spPr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474976" y="1359219"/>
            <a:ext cx="5489793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_4 ряда">
  <p:cSld name="4 плашки_4 ряда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5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05" name="Google Shape;205;p35"/>
          <p:cNvSpPr/>
          <p:nvPr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75806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2"/>
          </p:nvPr>
        </p:nvSpPr>
        <p:spPr>
          <a:xfrm>
            <a:off x="75806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3"/>
          </p:nvPr>
        </p:nvSpPr>
        <p:spPr>
          <a:xfrm>
            <a:off x="3596517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body" idx="4"/>
          </p:nvPr>
        </p:nvSpPr>
        <p:spPr>
          <a:xfrm>
            <a:off x="3596517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5"/>
          </p:nvPr>
        </p:nvSpPr>
        <p:spPr>
          <a:xfrm>
            <a:off x="642544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6"/>
          </p:nvPr>
        </p:nvSpPr>
        <p:spPr>
          <a:xfrm>
            <a:off x="642544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7"/>
          </p:nvPr>
        </p:nvSpPr>
        <p:spPr>
          <a:xfrm>
            <a:off x="9265012" y="2490193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8"/>
          </p:nvPr>
        </p:nvSpPr>
        <p:spPr>
          <a:xfrm>
            <a:off x="9265012" y="3128523"/>
            <a:ext cx="2168921" cy="251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плашек">
  <p:cSld name="6 плашек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23" name="Google Shape;223;p36"/>
          <p:cNvSpPr/>
          <p:nvPr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36"/>
          <p:cNvSpPr/>
          <p:nvPr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75525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2"/>
          </p:nvPr>
        </p:nvSpPr>
        <p:spPr>
          <a:xfrm>
            <a:off x="75525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3"/>
          </p:nvPr>
        </p:nvSpPr>
        <p:spPr>
          <a:xfrm>
            <a:off x="453707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"/>
          </p:nvPr>
        </p:nvSpPr>
        <p:spPr>
          <a:xfrm>
            <a:off x="453707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body" idx="5"/>
          </p:nvPr>
        </p:nvSpPr>
        <p:spPr>
          <a:xfrm>
            <a:off x="8318894" y="1677556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6"/>
          </p:nvPr>
        </p:nvSpPr>
        <p:spPr>
          <a:xfrm>
            <a:off x="8318894" y="2222695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7"/>
          </p:nvPr>
        </p:nvSpPr>
        <p:spPr>
          <a:xfrm>
            <a:off x="75525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8"/>
          </p:nvPr>
        </p:nvSpPr>
        <p:spPr>
          <a:xfrm>
            <a:off x="75525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body" idx="9"/>
          </p:nvPr>
        </p:nvSpPr>
        <p:spPr>
          <a:xfrm>
            <a:off x="453707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3"/>
          </p:nvPr>
        </p:nvSpPr>
        <p:spPr>
          <a:xfrm>
            <a:off x="453707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4"/>
          </p:nvPr>
        </p:nvSpPr>
        <p:spPr>
          <a:xfrm>
            <a:off x="8318894" y="4122422"/>
            <a:ext cx="3117852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5"/>
          </p:nvPr>
        </p:nvSpPr>
        <p:spPr>
          <a:xfrm>
            <a:off x="8318894" y="4667561"/>
            <a:ext cx="3117852" cy="95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плашек">
  <p:cSld name="12 плашек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5" name="Google Shape;245;p37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6" name="Google Shape;246;p37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247" name="Google Shape;247;p37"/>
          <p:cNvSpPr/>
          <p:nvPr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1" name="Google Shape;251;p37"/>
          <p:cNvSpPr/>
          <p:nvPr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37"/>
          <p:cNvSpPr/>
          <p:nvPr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75806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body" idx="2"/>
          </p:nvPr>
        </p:nvSpPr>
        <p:spPr>
          <a:xfrm>
            <a:off x="75806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3"/>
          </p:nvPr>
        </p:nvSpPr>
        <p:spPr>
          <a:xfrm>
            <a:off x="3596517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4"/>
          </p:nvPr>
        </p:nvSpPr>
        <p:spPr>
          <a:xfrm>
            <a:off x="3596517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body" idx="5"/>
          </p:nvPr>
        </p:nvSpPr>
        <p:spPr>
          <a:xfrm>
            <a:off x="642544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6"/>
          </p:nvPr>
        </p:nvSpPr>
        <p:spPr>
          <a:xfrm>
            <a:off x="642544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7"/>
          </p:nvPr>
        </p:nvSpPr>
        <p:spPr>
          <a:xfrm>
            <a:off x="9265012" y="151157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8"/>
          </p:nvPr>
        </p:nvSpPr>
        <p:spPr>
          <a:xfrm>
            <a:off x="9265012" y="186717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9"/>
          </p:nvPr>
        </p:nvSpPr>
        <p:spPr>
          <a:xfrm>
            <a:off x="75806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3"/>
          </p:nvPr>
        </p:nvSpPr>
        <p:spPr>
          <a:xfrm>
            <a:off x="75806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body" idx="14"/>
          </p:nvPr>
        </p:nvSpPr>
        <p:spPr>
          <a:xfrm>
            <a:off x="3596517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7"/>
          <p:cNvSpPr txBox="1">
            <a:spLocks noGrp="1"/>
          </p:cNvSpPr>
          <p:nvPr>
            <p:ph type="body" idx="15"/>
          </p:nvPr>
        </p:nvSpPr>
        <p:spPr>
          <a:xfrm>
            <a:off x="3596517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6"/>
          </p:nvPr>
        </p:nvSpPr>
        <p:spPr>
          <a:xfrm>
            <a:off x="642544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7"/>
          </p:nvPr>
        </p:nvSpPr>
        <p:spPr>
          <a:xfrm>
            <a:off x="642544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8"/>
          </p:nvPr>
        </p:nvSpPr>
        <p:spPr>
          <a:xfrm>
            <a:off x="9265012" y="3154439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7"/>
          <p:cNvSpPr txBox="1">
            <a:spLocks noGrp="1"/>
          </p:cNvSpPr>
          <p:nvPr>
            <p:ph type="body" idx="19"/>
          </p:nvPr>
        </p:nvSpPr>
        <p:spPr>
          <a:xfrm>
            <a:off x="9265012" y="3510039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20"/>
          </p:nvPr>
        </p:nvSpPr>
        <p:spPr>
          <a:xfrm>
            <a:off x="75806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21"/>
          </p:nvPr>
        </p:nvSpPr>
        <p:spPr>
          <a:xfrm>
            <a:off x="75806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body" idx="22"/>
          </p:nvPr>
        </p:nvSpPr>
        <p:spPr>
          <a:xfrm>
            <a:off x="3596517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37"/>
          <p:cNvSpPr txBox="1">
            <a:spLocks noGrp="1"/>
          </p:cNvSpPr>
          <p:nvPr>
            <p:ph type="body" idx="23"/>
          </p:nvPr>
        </p:nvSpPr>
        <p:spPr>
          <a:xfrm>
            <a:off x="3596517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24"/>
          </p:nvPr>
        </p:nvSpPr>
        <p:spPr>
          <a:xfrm>
            <a:off x="642544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25"/>
          </p:nvPr>
        </p:nvSpPr>
        <p:spPr>
          <a:xfrm>
            <a:off x="642544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26"/>
          </p:nvPr>
        </p:nvSpPr>
        <p:spPr>
          <a:xfrm>
            <a:off x="9265012" y="4762700"/>
            <a:ext cx="2168921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7"/>
          </p:nvPr>
        </p:nvSpPr>
        <p:spPr>
          <a:xfrm>
            <a:off x="9265012" y="5118300"/>
            <a:ext cx="2168921" cy="62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5" name="Google Shape;2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2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99" name="Google Shape;299;p25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1" name="Google Shape;301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  <p:sp>
        <p:nvSpPr>
          <p:cNvPr id="305" name="Google Shape;305;p25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шка под названием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0267" y="0"/>
            <a:ext cx="56197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31" name="Google Shape;31;p26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6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" name="Google Shape;3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новое изображение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7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40" name="Google Shape;40;p27"/>
          <p:cNvSpPr/>
          <p:nvPr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27"/>
          <p:cNvSpPr txBox="1">
            <a:spLocks noGrp="1"/>
          </p:cNvSpPr>
          <p:nvPr>
            <p:ph type="ctrTitle"/>
          </p:nvPr>
        </p:nvSpPr>
        <p:spPr>
          <a:xfrm>
            <a:off x="650276" y="4335073"/>
            <a:ext cx="5547323" cy="1451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subTitle" idx="1"/>
          </p:nvPr>
        </p:nvSpPr>
        <p:spPr>
          <a:xfrm>
            <a:off x="650278" y="6013203"/>
            <a:ext cx="5547322" cy="4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7"/>
          <p:cNvSpPr/>
          <p:nvPr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4" name="Google Shape;4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77" y="709806"/>
            <a:ext cx="1821799" cy="44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176" y="709807"/>
            <a:ext cx="1778825" cy="444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Первый вариант">
  <p:cSld name="Заключительный_Первый вариант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  <a:noFill/>
          <a:ln>
            <a:noFill/>
          </a:ln>
        </p:spPr>
      </p:pic>
      <p:sp>
        <p:nvSpPr>
          <p:cNvPr id="51" name="Google Shape;51;p24"/>
          <p:cNvSpPr/>
          <p:nvPr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2" name="Google Shape;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4"/>
          <p:cNvSpPr txBox="1"/>
          <p:nvPr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5" name="Google Shape;55;p2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56" name="Google Shape;56;p24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57" name="Google Shape;57;p24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3161" y="4762244"/>
            <a:ext cx="2625090" cy="15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/>
          <p:nvPr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" name="Google Shape;60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32571" y="4813957"/>
            <a:ext cx="2424970" cy="141758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4"/>
          <p:cNvSpPr txBox="1"/>
          <p:nvPr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  <p:sp>
        <p:nvSpPr>
          <p:cNvPr id="62" name="Google Shape;62;p24"/>
          <p:cNvSpPr txBox="1"/>
          <p:nvPr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232F44"/>
                </a:solidFill>
                <a:latin typeface="Montserrat"/>
                <a:ea typeface="Montserrat"/>
                <a:cs typeface="Montserrat"/>
                <a:sym typeface="Montserrat"/>
              </a:rPr>
              <a:t>Сайт 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ительный_Второй варинт">
  <p:cSld name="Заключительный_Второй варинт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5" name="Google Shape;6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947" y="626461"/>
            <a:ext cx="1821799" cy="4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8"/>
          <p:cNvSpPr>
            <a:spLocks noGrp="1"/>
          </p:cNvSpPr>
          <p:nvPr>
            <p:ph type="pic" idx="2"/>
          </p:nvPr>
        </p:nvSpPr>
        <p:spPr>
          <a:xfrm>
            <a:off x="5581650" y="283369"/>
            <a:ext cx="6324600" cy="6291262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Спасибо за внимание!</a:t>
            </a:r>
            <a:endParaRPr dirty="0"/>
          </a:p>
        </p:txBody>
      </p:sp>
      <p:sp>
        <p:nvSpPr>
          <p:cNvPr id="68" name="Google Shape;68;p28"/>
          <p:cNvSpPr txBox="1">
            <a:spLocks noGrp="1"/>
          </p:cNvSpPr>
          <p:nvPr>
            <p:ph type="body" idx="1"/>
          </p:nvPr>
        </p:nvSpPr>
        <p:spPr>
          <a:xfrm>
            <a:off x="747713" y="5730083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" name="Google Shape;69;p28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563566" y="5766595"/>
            <a:ext cx="157163" cy="157163"/>
          </a:xfrm>
          <a:prstGeom prst="rect">
            <a:avLst/>
          </a:prstGeom>
          <a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70" name="Google Shape;70;p28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2736219" y="5766595"/>
            <a:ext cx="157163" cy="157163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71" name="Google Shape;71;p28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434965" y="5766595"/>
            <a:ext cx="157163" cy="157163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8"/>
          <p:cNvSpPr txBox="1">
            <a:spLocks noGrp="1"/>
          </p:cNvSpPr>
          <p:nvPr>
            <p:ph type="body" idx="6"/>
          </p:nvPr>
        </p:nvSpPr>
        <p:spPr>
          <a:xfrm>
            <a:off x="2924496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body" idx="7"/>
          </p:nvPr>
        </p:nvSpPr>
        <p:spPr>
          <a:xfrm>
            <a:off x="5625432" y="5730083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/>
          <p:nvPr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Контакты</a:t>
            </a: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плашки" userDrawn="1">
  <p:cSld name="2 плашк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563566" y="2585244"/>
            <a:ext cx="5394782" cy="3428694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6233652" y="2585242"/>
            <a:ext cx="5394782" cy="3428693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dt" idx="10"/>
          </p:nvPr>
        </p:nvSpPr>
        <p:spPr>
          <a:xfrm>
            <a:off x="11394279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730249" y="6252368"/>
            <a:ext cx="7433714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730248" y="2725615"/>
            <a:ext cx="4927600" cy="292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4"/>
          </p:nvPr>
        </p:nvSpPr>
        <p:spPr>
          <a:xfrm>
            <a:off x="6405719" y="2725615"/>
            <a:ext cx="4927600" cy="292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плашки" preserve="1">
  <p:cSld name="1_2 плашки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9" name="Google Shape;109;p20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dt" idx="10"/>
          </p:nvPr>
        </p:nvSpPr>
        <p:spPr>
          <a:xfrm>
            <a:off x="11394279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730249" y="6252368"/>
            <a:ext cx="7433714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730248" y="1628775"/>
            <a:ext cx="4927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2"/>
          </p:nvPr>
        </p:nvSpPr>
        <p:spPr>
          <a:xfrm>
            <a:off x="730248" y="2725615"/>
            <a:ext cx="4927600" cy="292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3"/>
          </p:nvPr>
        </p:nvSpPr>
        <p:spPr>
          <a:xfrm>
            <a:off x="6405719" y="1628775"/>
            <a:ext cx="4927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4"/>
          </p:nvPr>
        </p:nvSpPr>
        <p:spPr>
          <a:xfrm>
            <a:off x="6405719" y="2725615"/>
            <a:ext cx="4927600" cy="292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106;p20">
            <a:extLst>
              <a:ext uri="{FF2B5EF4-FFF2-40B4-BE49-F238E27FC236}">
                <a16:creationId xmlns:a16="http://schemas.microsoft.com/office/drawing/2014/main" id="{3CCA58CC-297F-9F81-F778-46E9862DBE8C}"/>
              </a:ext>
            </a:extLst>
          </p:cNvPr>
          <p:cNvSpPr/>
          <p:nvPr userDrawn="1"/>
        </p:nvSpPr>
        <p:spPr>
          <a:xfrm>
            <a:off x="563566" y="2101361"/>
            <a:ext cx="5394782" cy="3912577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Google Shape;107;p20">
            <a:extLst>
              <a:ext uri="{FF2B5EF4-FFF2-40B4-BE49-F238E27FC236}">
                <a16:creationId xmlns:a16="http://schemas.microsoft.com/office/drawing/2014/main" id="{040CA4AB-7542-F199-A0B7-2443E4D5242A}"/>
              </a:ext>
            </a:extLst>
          </p:cNvPr>
          <p:cNvSpPr/>
          <p:nvPr userDrawn="1"/>
        </p:nvSpPr>
        <p:spPr>
          <a:xfrm>
            <a:off x="6233652" y="2101360"/>
            <a:ext cx="5394782" cy="3912576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8250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овый контент">
  <p:cSld name="Текстовый контент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4" name="Google Shape;154;p29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29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481326" y="1889760"/>
            <a:ext cx="10524808" cy="401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74976" y="1359219"/>
            <a:ext cx="10515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6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F4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endParaRPr dirty="0"/>
          </a:p>
        </p:txBody>
      </p:sp>
      <p:cxnSp>
        <p:nvCxnSpPr>
          <p:cNvPr id="93" name="Google Shape;93;p18"/>
          <p:cNvCxnSpPr/>
          <p:nvPr/>
        </p:nvCxnSpPr>
        <p:spPr>
          <a:xfrm>
            <a:off x="10893425" y="6191248"/>
            <a:ext cx="0" cy="38338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4" name="Google Shape;94;p18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522" y="6304356"/>
            <a:ext cx="157164" cy="1571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0987" y="566738"/>
            <a:ext cx="518367" cy="51196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dirty="0"/>
          </a:p>
        </p:txBody>
      </p:sp>
      <p:sp>
        <p:nvSpPr>
          <p:cNvPr id="288" name="Google Shape;28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19.jpeg"/><Relationship Id="rId9" Type="http://schemas.openxmlformats.org/officeDocument/2006/relationships/image" Target="../media/image22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14.wdp"/><Relationship Id="rId2" Type="http://schemas.openxmlformats.org/officeDocument/2006/relationships/notesSlide" Target="../notesSlides/notesSlide6.xml"/><Relationship Id="rId16" Type="http://schemas.microsoft.com/office/2007/relationships/hdphoto" Target="../media/hdphoto16.wdp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34.png"/><Relationship Id="rId14" Type="http://schemas.microsoft.com/office/2007/relationships/hdphoto" Target="../media/hdphoto1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"/>
          <p:cNvSpPr txBox="1">
            <a:spLocks noGrp="1"/>
          </p:cNvSpPr>
          <p:nvPr>
            <p:ph type="ctrTitle"/>
          </p:nvPr>
        </p:nvSpPr>
        <p:spPr>
          <a:xfrm>
            <a:off x="650276" y="2408235"/>
            <a:ext cx="556105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</a:pPr>
            <a:r>
              <a:rPr lang="en-US" sz="2400" b="0" dirty="0"/>
              <a:t>«</a:t>
            </a:r>
            <a:r>
              <a:rPr lang="ru-RU" sz="2400" b="0" dirty="0"/>
              <a:t>Программная инженерия. Разработка ПО </a:t>
            </a:r>
            <a:br>
              <a:rPr lang="ru-RU" sz="2400" b="0" dirty="0"/>
            </a:br>
            <a:r>
              <a:rPr lang="ru-RU" sz="1800" b="0" dirty="0"/>
              <a:t>(Аналитика: искусство управлять данными)</a:t>
            </a:r>
            <a:r>
              <a:rPr lang="ru-RU" sz="2400" b="0" dirty="0"/>
              <a:t>»</a:t>
            </a:r>
            <a:endParaRPr lang="ru-RU" sz="2400" dirty="0"/>
          </a:p>
        </p:txBody>
      </p:sp>
      <p:sp>
        <p:nvSpPr>
          <p:cNvPr id="336" name="Google Shape;336;p1"/>
          <p:cNvSpPr txBox="1">
            <a:spLocks noGrp="1"/>
          </p:cNvSpPr>
          <p:nvPr>
            <p:ph type="subTitle" idx="1"/>
          </p:nvPr>
        </p:nvSpPr>
        <p:spPr>
          <a:xfrm>
            <a:off x="650277" y="5165335"/>
            <a:ext cx="5841011" cy="76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ru-RU" sz="1500" dirty="0"/>
              <a:t>Презентация к итоговой аттестационной работе</a:t>
            </a:r>
            <a:endParaRPr dirty="0"/>
          </a:p>
        </p:txBody>
      </p:sp>
      <p:sp>
        <p:nvSpPr>
          <p:cNvPr id="337" name="Google Shape;337;p1"/>
          <p:cNvSpPr txBox="1">
            <a:spLocks noGrp="1"/>
          </p:cNvSpPr>
          <p:nvPr>
            <p:ph type="body" idx="2"/>
          </p:nvPr>
        </p:nvSpPr>
        <p:spPr>
          <a:xfrm>
            <a:off x="892556" y="6069541"/>
            <a:ext cx="3927093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Каштанов Игорь Михайлович</a:t>
            </a:r>
            <a:endParaRPr dirty="0"/>
          </a:p>
        </p:txBody>
      </p:sp>
      <p:sp>
        <p:nvSpPr>
          <p:cNvPr id="338" name="Google Shape;338;p1"/>
          <p:cNvSpPr txBox="1">
            <a:spLocks noGrp="1"/>
          </p:cNvSpPr>
          <p:nvPr>
            <p:ph type="body" idx="3"/>
          </p:nvPr>
        </p:nvSpPr>
        <p:spPr>
          <a:xfrm>
            <a:off x="5732317" y="6069541"/>
            <a:ext cx="758972" cy="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</a:pPr>
            <a:r>
              <a:rPr lang="ru-RU" dirty="0"/>
              <a:t>2024 год</a:t>
            </a:r>
            <a:endParaRPr dirty="0"/>
          </a:p>
        </p:txBody>
      </p:sp>
      <p:pic>
        <p:nvPicPr>
          <p:cNvPr id="339" name="Google Shape;339;p1"/>
          <p:cNvPicPr preferRelativeResize="0">
            <a:picLocks noGrp="1"/>
          </p:cNvPicPr>
          <p:nvPr>
            <p:ph type="pic" idx="4"/>
          </p:nvPr>
        </p:nvPicPr>
        <p:blipFill/>
        <p:spPr>
          <a:xfrm>
            <a:off x="741218" y="6137009"/>
            <a:ext cx="157163" cy="157163"/>
          </a:xfrm>
          <a:prstGeom prst="rect">
            <a:avLst/>
          </a:prstGeom>
          <a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340" name="Google Shape;340;p1"/>
          <p:cNvPicPr preferRelativeResize="0">
            <a:picLocks noGrp="1"/>
          </p:cNvPicPr>
          <p:nvPr>
            <p:ph type="pic" idx="5"/>
          </p:nvPr>
        </p:nvPicPr>
        <p:blipFill/>
        <p:spPr>
          <a:xfrm>
            <a:off x="5577535" y="6137009"/>
            <a:ext cx="157163" cy="157163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/>
          <p:nvPr/>
        </p:nvSpPr>
        <p:spPr>
          <a:xfrm>
            <a:off x="4582782" y="729163"/>
            <a:ext cx="21120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0" cap="none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Тема</a:t>
            </a:r>
            <a:endParaRPr dirty="0">
              <a:latin typeface="+mn-lt"/>
            </a:endParaRPr>
          </a:p>
        </p:txBody>
      </p:sp>
      <p:sp>
        <p:nvSpPr>
          <p:cNvPr id="351" name="Google Shape;351;p3"/>
          <p:cNvSpPr/>
          <p:nvPr/>
        </p:nvSpPr>
        <p:spPr>
          <a:xfrm>
            <a:off x="2427122" y="1544317"/>
            <a:ext cx="642335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ИТОГОВАЯ АТТЕСТАЦИОННАЯ РАБОТА ПО КУРСУ </a:t>
            </a:r>
            <a:endParaRPr sz="1600" dirty="0">
              <a:latin typeface="+mn-lt"/>
            </a:endParaRPr>
          </a:p>
          <a:p>
            <a:pPr algn="ctr"/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«</a:t>
            </a:r>
            <a:r>
              <a:rPr lang="ru-RU" b="0" i="0" dirty="0">
                <a:solidFill>
                  <a:srgbClr val="272727"/>
                </a:solidFill>
                <a:effectLst/>
                <a:latin typeface="Fira Sans" panose="020B0503050000020004" pitchFamily="34" charset="0"/>
              </a:rPr>
              <a:t>Программная инженерия. Разработка ПО </a:t>
            </a:r>
          </a:p>
          <a:p>
            <a:pPr algn="ctr"/>
            <a:r>
              <a:rPr lang="ru-RU" b="0" i="0" dirty="0">
                <a:solidFill>
                  <a:srgbClr val="272727"/>
                </a:solidFill>
                <a:effectLst/>
                <a:latin typeface="Fira Sans" panose="020B0503050000020004" pitchFamily="34" charset="0"/>
              </a:rPr>
              <a:t>(Аналитика: искусство управлять данными)</a:t>
            </a:r>
            <a:r>
              <a:rPr lang="ru-RU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»</a:t>
            </a:r>
            <a:endParaRPr sz="1400" b="0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1846739" y="2721150"/>
            <a:ext cx="285894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Цели и задачи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1084159" y="3608311"/>
            <a:ext cx="595195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</a:t>
            </a:r>
            <a:r>
              <a:rPr lang="ru-RU" sz="1600" dirty="0">
                <a:latin typeface="+mn-lt"/>
              </a:rPr>
              <a:t>ровести анализ данных выбранного датасета.</a:t>
            </a:r>
          </a:p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latin typeface="+mn-lt"/>
              </a:rPr>
              <a:t>Построить модель классификации с предсказаниями.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+mn-lt"/>
              </a:rPr>
              <a:t>Представить результаты исследования.</a:t>
            </a:r>
          </a:p>
        </p:txBody>
      </p:sp>
      <p:sp>
        <p:nvSpPr>
          <p:cNvPr id="2" name="Google Shape;353;p3">
            <a:extLst>
              <a:ext uri="{FF2B5EF4-FFF2-40B4-BE49-F238E27FC236}">
                <a16:creationId xmlns:a16="http://schemas.microsoft.com/office/drawing/2014/main" id="{AFCB04B9-54D5-6AF2-A130-44227BB51C13}"/>
              </a:ext>
            </a:extLst>
          </p:cNvPr>
          <p:cNvSpPr/>
          <p:nvPr/>
        </p:nvSpPr>
        <p:spPr>
          <a:xfrm>
            <a:off x="1084159" y="5237426"/>
            <a:ext cx="580183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600" dirty="0">
                <a:solidFill>
                  <a:schemeClr val="dk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Определить вероятность оттока клиентов.</a:t>
            </a:r>
            <a:endParaRPr lang="ru-RU" sz="1600" dirty="0">
              <a:latin typeface="+mn-lt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+mn-lt"/>
              </a:rPr>
              <a:t>Подготовить рекомендации для «заказчика».</a:t>
            </a:r>
            <a:endParaRPr sz="1600" b="0" cap="none" dirty="0">
              <a:solidFill>
                <a:schemeClr val="dk1"/>
              </a:solidFill>
              <a:latin typeface="+mn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4E5B-A7E7-60FA-BD43-DEA25D6D8E87}"/>
              </a:ext>
            </a:extLst>
          </p:cNvPr>
          <p:cNvSpPr txBox="1"/>
          <p:nvPr/>
        </p:nvSpPr>
        <p:spPr>
          <a:xfrm>
            <a:off x="916203" y="3275344"/>
            <a:ext cx="304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u="sng" dirty="0"/>
              <a:t>Учебные: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9D18C-8A0E-959D-F3B1-C391492D055C}"/>
              </a:ext>
            </a:extLst>
          </p:cNvPr>
          <p:cNvSpPr txBox="1"/>
          <p:nvPr/>
        </p:nvSpPr>
        <p:spPr>
          <a:xfrm>
            <a:off x="916203" y="4898872"/>
            <a:ext cx="3041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u="sng" dirty="0"/>
              <a:t>Бизнес: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BF7BF4C-90F3-E4BA-7FE5-C286589BC732}"/>
              </a:ext>
            </a:extLst>
          </p:cNvPr>
          <p:cNvGrpSpPr/>
          <p:nvPr/>
        </p:nvGrpSpPr>
        <p:grpSpPr>
          <a:xfrm>
            <a:off x="7973202" y="2296145"/>
            <a:ext cx="3777872" cy="3737675"/>
            <a:chOff x="7973202" y="1960235"/>
            <a:chExt cx="3777872" cy="3737675"/>
          </a:xfrm>
        </p:grpSpPr>
        <p:pic>
          <p:nvPicPr>
            <p:cNvPr id="2050" name="Picture 2" descr="Picture background">
              <a:extLst>
                <a:ext uri="{FF2B5EF4-FFF2-40B4-BE49-F238E27FC236}">
                  <a16:creationId xmlns:a16="http://schemas.microsoft.com/office/drawing/2014/main" id="{8C34380B-460A-DC24-8724-2087BAF4D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013" y="3407097"/>
              <a:ext cx="1156266" cy="11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icture background">
              <a:extLst>
                <a:ext uri="{FF2B5EF4-FFF2-40B4-BE49-F238E27FC236}">
                  <a16:creationId xmlns:a16="http://schemas.microsoft.com/office/drawing/2014/main" id="{D215A138-AE5A-36B6-C2F0-969C2E725A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43221" y="5085910"/>
              <a:ext cx="1493572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Picture background">
              <a:extLst>
                <a:ext uri="{FF2B5EF4-FFF2-40B4-BE49-F238E27FC236}">
                  <a16:creationId xmlns:a16="http://schemas.microsoft.com/office/drawing/2014/main" id="{82B0D113-4830-25F6-FF75-A396232369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272" b="92171" l="9633" r="89908">
                          <a14:foregroundMark x1="16514" y1="30133" x2="16514" y2="30133"/>
                          <a14:foregroundMark x1="87309" y1="22304" x2="87309" y2="22304"/>
                          <a14:foregroundMark x1="38073" y1="47415" x2="38073" y2="47415"/>
                          <a14:foregroundMark x1="75688" y1="44018" x2="75688" y2="44018"/>
                          <a14:foregroundMark x1="44343" y1="65583" x2="44343" y2="65583"/>
                          <a14:foregroundMark x1="84557" y1="66470" x2="84557" y2="66470"/>
                          <a14:foregroundMark x1="58563" y1="92467" x2="58563" y2="92467"/>
                          <a14:foregroundMark x1="86391" y1="64697" x2="86391" y2="64697"/>
                          <a14:foregroundMark x1="51376" y1="8419" x2="51376" y2="8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779244" y="3107597"/>
              <a:ext cx="97183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icture background">
              <a:extLst>
                <a:ext uri="{FF2B5EF4-FFF2-40B4-BE49-F238E27FC236}">
                  <a16:creationId xmlns:a16="http://schemas.microsoft.com/office/drawing/2014/main" id="{2E538215-8F01-82CC-4765-C6D46F054F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889" y1="44231" x2="50889" y2="44231"/>
                        </a14:backgroundRemoval>
                      </a14:imgEffect>
                      <a14:imgEffect>
                        <a14:saturation sat="400000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6236" t="9215" r="26605" b="9592"/>
            <a:stretch/>
          </p:blipFill>
          <p:spPr bwMode="auto">
            <a:xfrm>
              <a:off x="7973202" y="2978204"/>
              <a:ext cx="1049502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Picture background">
              <a:extLst>
                <a:ext uri="{FF2B5EF4-FFF2-40B4-BE49-F238E27FC236}">
                  <a16:creationId xmlns:a16="http://schemas.microsoft.com/office/drawing/2014/main" id="{1DE789B8-16D2-131C-CA2A-EB1A1E8D64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8452" y1="18142" x2="48452" y2="18142"/>
                          <a14:foregroundMark x1="42619" y1="55088" x2="42619" y2="55088"/>
                          <a14:foregroundMark x1="39405" y1="49558" x2="39405" y2="49558"/>
                          <a14:foregroundMark x1="31905" y1="51106" x2="31905" y2="51106"/>
                          <a14:foregroundMark x1="50833" y1="48009" x2="50833" y2="48009"/>
                          <a14:foregroundMark x1="57143" y1="48009" x2="57143" y2="48009"/>
                          <a14:foregroundMark x1="65357" y1="47345" x2="65357" y2="47345"/>
                          <a14:foregroundMark x1="68333" y1="47124" x2="68333" y2="47124"/>
                          <a14:foregroundMark x1="33571" y1="33186" x2="33571" y2="33186"/>
                          <a14:foregroundMark x1="33095" y1="34513" x2="33095" y2="34513"/>
                          <a14:foregroundMark x1="65238" y1="45133" x2="65238" y2="45133"/>
                          <a14:foregroundMark x1="64167" y1="43363" x2="64167" y2="43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7805" t="11553" r="30107" b="13265"/>
            <a:stretch/>
          </p:blipFill>
          <p:spPr bwMode="auto">
            <a:xfrm>
              <a:off x="10254904" y="1980526"/>
              <a:ext cx="1048680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Picture background">
              <a:extLst>
                <a:ext uri="{FF2B5EF4-FFF2-40B4-BE49-F238E27FC236}">
                  <a16:creationId xmlns:a16="http://schemas.microsoft.com/office/drawing/2014/main" id="{CF092F5F-F29A-104C-4BB8-5AFA33727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500" b="92188" l="7813" r="91875">
                          <a14:foregroundMark x1="56563" y1="7500" x2="56563" y2="7500"/>
                          <a14:foregroundMark x1="91875" y1="49375" x2="91875" y2="49375"/>
                          <a14:foregroundMark x1="51875" y1="92188" x2="51875" y2="92188"/>
                          <a14:foregroundMark x1="25000" y1="71563" x2="25000" y2="71563"/>
                          <a14:foregroundMark x1="18125" y1="70938" x2="18125" y2="70938"/>
                          <a14:foregroundMark x1="18125" y1="80313" x2="18125" y2="80313"/>
                          <a14:foregroundMark x1="8125" y1="62500" x2="8125" y2="62500"/>
                          <a14:foregroundMark x1="19063" y1="59375" x2="19063" y2="59375"/>
                          <a14:foregroundMark x1="13750" y1="55313" x2="13750" y2="55313"/>
                          <a14:foregroundMark x1="7813" y1="43438" x2="7813" y2="43438"/>
                          <a14:foregroundMark x1="14375" y1="37188" x2="14375" y2="37188"/>
                          <a14:foregroundMark x1="18438" y1="45000" x2="18438" y2="45000"/>
                          <a14:foregroundMark x1="24375" y1="30938" x2="24375" y2="30938"/>
                          <a14:foregroundMark x1="24375" y1="22188" x2="24375" y2="22188"/>
                          <a14:foregroundMark x1="15625" y1="23125" x2="15625" y2="23125"/>
                          <a14:foregroundMark x1="30938" y1="12500" x2="30938" y2="12500"/>
                          <a14:foregroundMark x1="40313" y1="12500" x2="40313" y2="12500"/>
                          <a14:foregroundMark x1="35313" y1="21563" x2="35313" y2="21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791" y="1960235"/>
              <a:ext cx="1044000" cy="10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icture background">
              <a:extLst>
                <a:ext uri="{FF2B5EF4-FFF2-40B4-BE49-F238E27FC236}">
                  <a16:creationId xmlns:a16="http://schemas.microsoft.com/office/drawing/2014/main" id="{27FE1A0B-572E-595A-FAAC-9235C44A04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30" b="93964" l="0" r="100000">
                          <a14:foregroundMark x1="93182" y1="5030" x2="93182" y2="5030"/>
                          <a14:foregroundMark x1="20130" y1="93964" x2="20130" y2="93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985114" y="4269835"/>
              <a:ext cx="623304" cy="10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Picture background">
              <a:extLst>
                <a:ext uri="{FF2B5EF4-FFF2-40B4-BE49-F238E27FC236}">
                  <a16:creationId xmlns:a16="http://schemas.microsoft.com/office/drawing/2014/main" id="{27148477-4FA7-3E5D-8E19-AE4FE52D9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55103" y="4288497"/>
              <a:ext cx="1074489" cy="9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Google Shape;361;p4">
            <a:extLst>
              <a:ext uri="{FF2B5EF4-FFF2-40B4-BE49-F238E27FC236}">
                <a16:creationId xmlns:a16="http://schemas.microsoft.com/office/drawing/2014/main" id="{22F67F21-97C1-8092-16D8-9B162C62AF2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394279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7" name="Google Shape;363;p4">
            <a:extLst>
              <a:ext uri="{FF2B5EF4-FFF2-40B4-BE49-F238E27FC236}">
                <a16:creationId xmlns:a16="http://schemas.microsoft.com/office/drawing/2014/main" id="{08FA76FA-8DC5-1B6D-89E6-1B3130E0B9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 txBox="1">
            <a:spLocks noGrp="1"/>
          </p:cNvSpPr>
          <p:nvPr>
            <p:ph type="dt" idx="10"/>
          </p:nvPr>
        </p:nvSpPr>
        <p:spPr>
          <a:xfrm>
            <a:off x="11394279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362" name="Google Shape;362;p4"/>
          <p:cNvSpPr txBox="1">
            <a:spLocks noGrp="1"/>
          </p:cNvSpPr>
          <p:nvPr>
            <p:ph type="ftr" idx="11"/>
          </p:nvPr>
        </p:nvSpPr>
        <p:spPr>
          <a:xfrm>
            <a:off x="730249" y="6252368"/>
            <a:ext cx="7433714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4"/>
          <p:cNvSpPr txBox="1">
            <a:spLocks noGrp="1"/>
          </p:cNvSpPr>
          <p:nvPr>
            <p:ph type="sldNum" idx="12"/>
          </p:nvPr>
        </p:nvSpPr>
        <p:spPr>
          <a:xfrm>
            <a:off x="10960343" y="6252368"/>
            <a:ext cx="433936" cy="26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C08CB69-E66D-7E0C-CA54-CEA74E166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83969"/>
              </p:ext>
            </p:extLst>
          </p:nvPr>
        </p:nvGraphicFramePr>
        <p:xfrm>
          <a:off x="625153" y="1248638"/>
          <a:ext cx="11000787" cy="9198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3847">
                  <a:extLst>
                    <a:ext uri="{9D8B030D-6E8A-4147-A177-3AD203B41FA5}">
                      <a16:colId xmlns:a16="http://schemas.microsoft.com/office/drawing/2014/main" val="2267271465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192859272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259616023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843932740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223033269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3785866385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980801819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3257753312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710965603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506401163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208429565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4106515431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1237175583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1717197492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1063968644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093194301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1024796929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1397544538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4156986023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3829065862"/>
                    </a:ext>
                  </a:extLst>
                </a:gridCol>
                <a:gridCol w="523847">
                  <a:extLst>
                    <a:ext uri="{9D8B030D-6E8A-4147-A177-3AD203B41FA5}">
                      <a16:colId xmlns:a16="http://schemas.microsoft.com/office/drawing/2014/main" val="2643965681"/>
                    </a:ext>
                  </a:extLst>
                </a:gridCol>
              </a:tblGrid>
              <a:tr h="593826">
                <a:tc>
                  <a:txBody>
                    <a:bodyPr/>
                    <a:lstStyle/>
                    <a:p>
                      <a:pPr algn="r" fontAlgn="ctr"/>
                      <a:endParaRPr lang="en-US" sz="900" b="1" dirty="0">
                        <a:effectLst/>
                      </a:endParaRP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state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account_length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area_code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international_plan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voice_mail_plan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number_vmail_messages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total_day_minutes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total_day_calls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total_day_charge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total_eve_minutes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total_eve_calls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total_eve_charge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total_night_minutes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total_night_calls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total_night_charge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total_intl_minutes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total_intl_calls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total_intl_charge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dirty="0">
                          <a:effectLst/>
                        </a:rPr>
                        <a:t>number_customer_service_calls</a:t>
                      </a:r>
                    </a:p>
                  </a:txBody>
                  <a:tcPr marL="51664" marR="51664" marT="25832" marB="25832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dirty="0">
                          <a:effectLst/>
                        </a:rPr>
                        <a:t>churn</a:t>
                      </a:r>
                    </a:p>
                  </a:txBody>
                  <a:tcPr marL="51664" marR="51664" marT="25832" marB="25832" vert="vert27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B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785081"/>
                  </a:ext>
                </a:extLst>
              </a:tr>
              <a:tr h="303074">
                <a:tc>
                  <a:txBody>
                    <a:bodyPr/>
                    <a:lstStyle/>
                    <a:p>
                      <a:pPr algn="r" fontAlgn="ctr"/>
                      <a:r>
                        <a:rPr lang="ru-RU" sz="1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KS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area_code_415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265.1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45.07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197.4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99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16.78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244.7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91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11.01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10.0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2.70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51664" marR="51664" marT="25832" marB="25832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51664" marR="51664" marT="25832" marB="25832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DB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3258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BCE24DA-032D-BB4E-01F4-BE2C0F264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49" y="3478719"/>
            <a:ext cx="502920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Размер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42279E-B1B8-76C7-6403-D92823B72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49" y="2843160"/>
            <a:ext cx="502920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Описание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3581F-0997-9C98-868C-57F51D943608}"/>
              </a:ext>
            </a:extLst>
          </p:cNvPr>
          <p:cNvSpPr txBox="1"/>
          <p:nvPr/>
        </p:nvSpPr>
        <p:spPr>
          <a:xfrm>
            <a:off x="928396" y="3130162"/>
            <a:ext cx="48310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+mn-lt"/>
              </a:rPr>
              <a:t>д</a:t>
            </a:r>
            <a:r>
              <a:rPr lang="ru-RU" sz="1200" b="0" i="0" dirty="0">
                <a:effectLst/>
                <a:latin typeface="+mn-lt"/>
              </a:rPr>
              <a:t>анные (19 предикторов) для моделирования оттока клиентов</a:t>
            </a:r>
            <a:endParaRPr lang="ru-RU" sz="1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7F9A7-E4DC-675A-B79D-795B3F33D160}"/>
              </a:ext>
            </a:extLst>
          </p:cNvPr>
          <p:cNvSpPr txBox="1"/>
          <p:nvPr/>
        </p:nvSpPr>
        <p:spPr>
          <a:xfrm>
            <a:off x="971614" y="3765721"/>
            <a:ext cx="2066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(5000, 20) </a:t>
            </a:r>
            <a:endParaRPr lang="ru-RU" sz="120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A0BE6D7-058A-20FA-A52A-03E89C35E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49" y="4114278"/>
            <a:ext cx="5029200" cy="21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Типы переменных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A6CD5-85EE-915C-EF8C-8FF0C501E9D4}"/>
              </a:ext>
            </a:extLst>
          </p:cNvPr>
          <p:cNvSpPr txBox="1"/>
          <p:nvPr/>
        </p:nvSpPr>
        <p:spPr>
          <a:xfrm>
            <a:off x="971614" y="4399275"/>
            <a:ext cx="45614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числовые – 14 	</a:t>
            </a:r>
            <a:r>
              <a:rPr lang="ru-RU" sz="1200" dirty="0">
                <a:solidFill>
                  <a:schemeClr val="tx1"/>
                </a:solidFill>
                <a:latin typeface="+mn-lt"/>
              </a:rPr>
              <a:t>категориальные – 5</a:t>
            </a:r>
            <a:endParaRPr lang="ru-RU" sz="1200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3D5F945A-CAA7-DE02-ABEF-8E9683FEF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49" y="4747832"/>
            <a:ext cx="5029200" cy="21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Пропуски / дубликаты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CC7388-82D8-D6B2-6778-69BF3D189BF9}"/>
              </a:ext>
            </a:extLst>
          </p:cNvPr>
          <p:cNvSpPr txBox="1"/>
          <p:nvPr/>
        </p:nvSpPr>
        <p:spPr>
          <a:xfrm>
            <a:off x="971614" y="5032829"/>
            <a:ext cx="20667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отсутствуют </a:t>
            </a:r>
            <a:endParaRPr lang="ru-RU" sz="1200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9A20B5E9-9708-15CF-43A1-8F0F1E0D1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49" y="5381386"/>
            <a:ext cx="5029200" cy="21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Выбросы по 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IQR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B01B42-D9E8-F72C-8F87-1D79BE930BE3}"/>
              </a:ext>
            </a:extLst>
          </p:cNvPr>
          <p:cNvSpPr txBox="1"/>
          <p:nvPr/>
        </p:nvSpPr>
        <p:spPr>
          <a:xfrm>
            <a:off x="971614" y="5666384"/>
            <a:ext cx="47878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по всем числовым переменным</a:t>
            </a:r>
            <a:endParaRPr lang="ru-RU" sz="1200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C11D2F8E-AC48-EB3B-1646-DA8F538D9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3" y="3509495"/>
            <a:ext cx="1890353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Распределение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DBAF0692-AF4A-2F7B-8146-B6231187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3" y="2843160"/>
            <a:ext cx="1890353" cy="2135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Тип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82526-4DC3-36CB-50B5-161A46881B81}"/>
              </a:ext>
            </a:extLst>
          </p:cNvPr>
          <p:cNvSpPr txBox="1"/>
          <p:nvPr/>
        </p:nvSpPr>
        <p:spPr>
          <a:xfrm>
            <a:off x="6630701" y="3130163"/>
            <a:ext cx="16922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0" i="0" dirty="0">
                <a:effectLst/>
                <a:latin typeface="+mn-lt"/>
              </a:rPr>
              <a:t>бинарная</a:t>
            </a:r>
            <a:endParaRPr lang="ru-RU" sz="1200" dirty="0"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4B8DB0-5A23-0B98-F1D3-4639BAE61A5F}"/>
              </a:ext>
            </a:extLst>
          </p:cNvPr>
          <p:cNvSpPr txBox="1"/>
          <p:nvPr/>
        </p:nvSpPr>
        <p:spPr>
          <a:xfrm>
            <a:off x="6630700" y="3763129"/>
            <a:ext cx="177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сильный дисбаланс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2A7CC0D6-F197-296F-7A63-BEDF41363000}"/>
              </a:ext>
            </a:extLst>
          </p:cNvPr>
          <p:cNvSpPr/>
          <p:nvPr/>
        </p:nvSpPr>
        <p:spPr>
          <a:xfrm>
            <a:off x="3220430" y="2407298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Свойства датасета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13BD269C-CE82-31B1-8CCA-AD6B6033A9F5}"/>
              </a:ext>
            </a:extLst>
          </p:cNvPr>
          <p:cNvSpPr/>
          <p:nvPr/>
        </p:nvSpPr>
        <p:spPr>
          <a:xfrm>
            <a:off x="8904371" y="2407298"/>
            <a:ext cx="2415260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Целевая переменная</a:t>
            </a: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5BF1E735-BB07-EB7C-5D72-295C41148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802" y="4113569"/>
            <a:ext cx="1862104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Название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7A7846-8B03-E07B-9643-A2B7259840BE}"/>
              </a:ext>
            </a:extLst>
          </p:cNvPr>
          <p:cNvSpPr txBox="1"/>
          <p:nvPr/>
        </p:nvSpPr>
        <p:spPr>
          <a:xfrm>
            <a:off x="6658949" y="4399275"/>
            <a:ext cx="177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churn / </a:t>
            </a:r>
            <a:r>
              <a:rPr lang="ru-RU" sz="1200" dirty="0"/>
              <a:t>отток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C4BA13-D35A-F83F-BDEB-A33A4DAB8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7489" y="2843160"/>
            <a:ext cx="2944262" cy="30083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Заголовок 11">
            <a:extLst>
              <a:ext uri="{FF2B5EF4-FFF2-40B4-BE49-F238E27FC236}">
                <a16:creationId xmlns:a16="http://schemas.microsoft.com/office/drawing/2014/main" id="{8C9B9CCC-8D1E-971D-A150-F09FAC6B5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/>
          <a:lstStyle/>
          <a:p>
            <a:r>
              <a:rPr lang="ru-RU" dirty="0"/>
              <a:t>Датасет и целевая переменная</a:t>
            </a:r>
          </a:p>
        </p:txBody>
      </p:sp>
      <p:sp>
        <p:nvSpPr>
          <p:cNvPr id="52" name="Rectangle 1">
            <a:extLst>
              <a:ext uri="{FF2B5EF4-FFF2-40B4-BE49-F238E27FC236}">
                <a16:creationId xmlns:a16="http://schemas.microsoft.com/office/drawing/2014/main" id="{F8E5A72B-E870-5F6D-4445-7ADAEE682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0802" y="4747123"/>
            <a:ext cx="1862104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Значения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7952B5-9012-1749-2A5D-4117C5A5DBAD}"/>
              </a:ext>
            </a:extLst>
          </p:cNvPr>
          <p:cNvSpPr txBox="1"/>
          <p:nvPr/>
        </p:nvSpPr>
        <p:spPr>
          <a:xfrm>
            <a:off x="6658949" y="5032829"/>
            <a:ext cx="1776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 / no</a:t>
            </a:r>
            <a:endParaRPr lang="ru-RU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D1C266-51E4-E260-A21B-B8443D3800C4}"/>
              </a:ext>
            </a:extLst>
          </p:cNvPr>
          <p:cNvSpPr txBox="1"/>
          <p:nvPr/>
        </p:nvSpPr>
        <p:spPr>
          <a:xfrm>
            <a:off x="10206290" y="3901628"/>
            <a:ext cx="10635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 Narrow" panose="020B0606020202030204" pitchFamily="34" charset="0"/>
              </a:rPr>
              <a:t>соотношение</a:t>
            </a:r>
          </a:p>
          <a:p>
            <a:pPr algn="ctr"/>
            <a:r>
              <a:rPr lang="ru-RU" dirty="0"/>
              <a:t>~ 6:1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443462-14B2-125D-476D-E90C884C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49" y="3418608"/>
            <a:ext cx="5901419" cy="2640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2" name="Google Shape;432;p10"/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dirty="0"/>
              <a:t>Разведочный анализ данных</a:t>
            </a:r>
          </a:p>
        </p:txBody>
      </p:sp>
      <p:sp>
        <p:nvSpPr>
          <p:cNvPr id="433" name="Google Shape;433;p10"/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434" name="Google Shape;434;p10"/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10"/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D5C403-CDFB-C64B-AF66-A52157E32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50" y="1377980"/>
            <a:ext cx="5901419" cy="16407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3D6A61-9C3F-9A93-B035-396885B48D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24323"/>
          <a:stretch/>
        </p:blipFill>
        <p:spPr>
          <a:xfrm>
            <a:off x="6831634" y="1377980"/>
            <a:ext cx="4713216" cy="3566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C970D97-A3CC-206B-B401-1ADBE51DAA15}"/>
              </a:ext>
            </a:extLst>
          </p:cNvPr>
          <p:cNvSpPr/>
          <p:nvPr/>
        </p:nvSpPr>
        <p:spPr>
          <a:xfrm>
            <a:off x="3680741" y="1241255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Оттоки по </a:t>
            </a:r>
            <a:r>
              <a:rPr lang="en-US" sz="1600" b="1" dirty="0"/>
              <a:t>state</a:t>
            </a:r>
            <a:endParaRPr lang="ru-RU" sz="1600" b="1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996A5D76-2723-2361-7D74-9630C4ED2E6F}"/>
              </a:ext>
            </a:extLst>
          </p:cNvPr>
          <p:cNvSpPr/>
          <p:nvPr/>
        </p:nvSpPr>
        <p:spPr>
          <a:xfrm>
            <a:off x="8790792" y="1241255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Pairpolot </a:t>
            </a:r>
            <a:r>
              <a:rPr lang="ru-RU" sz="1600" b="1" dirty="0"/>
              <a:t>по числам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147007E-1D73-8516-2D4C-CEB125ACE41B}"/>
              </a:ext>
            </a:extLst>
          </p:cNvPr>
          <p:cNvSpPr/>
          <p:nvPr/>
        </p:nvSpPr>
        <p:spPr>
          <a:xfrm>
            <a:off x="3680741" y="3267234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Оттоки по прочим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CC801-AB1D-DE90-09AC-7CC29E6D0EF2}"/>
              </a:ext>
            </a:extLst>
          </p:cNvPr>
          <p:cNvSpPr txBox="1"/>
          <p:nvPr/>
        </p:nvSpPr>
        <p:spPr>
          <a:xfrm>
            <a:off x="6831634" y="5289875"/>
            <a:ext cx="4713216" cy="769441"/>
          </a:xfrm>
          <a:prstGeom prst="rect">
            <a:avLst/>
          </a:prstGeom>
          <a:solidFill>
            <a:srgbClr val="F8F8F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sz="900" dirty="0"/>
              <a:t> </a:t>
            </a:r>
          </a:p>
          <a:p>
            <a:pPr>
              <a:lnSpc>
                <a:spcPct val="150000"/>
              </a:lnSpc>
            </a:pPr>
            <a:r>
              <a:rPr lang="ru-RU" dirty="0"/>
              <a:t>Из </a:t>
            </a:r>
            <a:r>
              <a:rPr lang="ru-RU" b="1" dirty="0"/>
              <a:t>19</a:t>
            </a:r>
            <a:r>
              <a:rPr lang="ru-RU" dirty="0"/>
              <a:t> исходных переменных выбрано </a:t>
            </a:r>
            <a:r>
              <a:rPr lang="ru-RU" b="1" dirty="0"/>
              <a:t>5</a:t>
            </a:r>
            <a:r>
              <a:rPr lang="ru-RU" dirty="0"/>
              <a:t>: </a:t>
            </a:r>
          </a:p>
          <a:p>
            <a:r>
              <a:rPr lang="ru-RU" dirty="0"/>
              <a:t>2 числ. + 2 кат. + 1 созданная кат. 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78C0E98-EAA5-8F94-84FD-0058EEA45418}"/>
              </a:ext>
            </a:extLst>
          </p:cNvPr>
          <p:cNvSpPr/>
          <p:nvPr/>
        </p:nvSpPr>
        <p:spPr>
          <a:xfrm>
            <a:off x="8784947" y="5138500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Данные для моделей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369069E3-A01C-9654-44DE-38980E1FB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4C3204-A7A6-755F-8752-A11099D73570}"/>
              </a:ext>
            </a:extLst>
          </p:cNvPr>
          <p:cNvSpPr/>
          <p:nvPr/>
        </p:nvSpPr>
        <p:spPr>
          <a:xfrm>
            <a:off x="5710335" y="1492898"/>
            <a:ext cx="5898585" cy="28499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41D7F0E-EFC8-8F00-878D-52BE0BC3F014}"/>
              </a:ext>
            </a:extLst>
          </p:cNvPr>
          <p:cNvSpPr/>
          <p:nvPr/>
        </p:nvSpPr>
        <p:spPr>
          <a:xfrm>
            <a:off x="583080" y="1492898"/>
            <a:ext cx="4735369" cy="28499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181356-5F3E-9A65-2B74-E91EC45B8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54"/>
          <a:stretch/>
        </p:blipFill>
        <p:spPr>
          <a:xfrm>
            <a:off x="5710335" y="1795647"/>
            <a:ext cx="5898585" cy="2547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32" name="Google Shape;432;p10">
            <a:extLst>
              <a:ext uri="{FF2B5EF4-FFF2-40B4-BE49-F238E27FC236}">
                <a16:creationId xmlns:a16="http://schemas.microsoft.com/office/drawing/2014/main" id="{AC1B22D3-3BC7-34D3-C0FC-E0DACC1EE2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dirty="0"/>
              <a:t>Обучение моделей на выбранных данных</a:t>
            </a:r>
          </a:p>
        </p:txBody>
      </p:sp>
      <p:sp>
        <p:nvSpPr>
          <p:cNvPr id="433" name="Google Shape;433;p10">
            <a:extLst>
              <a:ext uri="{FF2B5EF4-FFF2-40B4-BE49-F238E27FC236}">
                <a16:creationId xmlns:a16="http://schemas.microsoft.com/office/drawing/2014/main" id="{B8D48419-CE23-0AE4-A48C-94624ED3625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434" name="Google Shape;434;p10">
            <a:extLst>
              <a:ext uri="{FF2B5EF4-FFF2-40B4-BE49-F238E27FC236}">
                <a16:creationId xmlns:a16="http://schemas.microsoft.com/office/drawing/2014/main" id="{30D3D1C1-426E-46CC-B6C5-07CE87C10E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10">
            <a:extLst>
              <a:ext uri="{FF2B5EF4-FFF2-40B4-BE49-F238E27FC236}">
                <a16:creationId xmlns:a16="http://schemas.microsoft.com/office/drawing/2014/main" id="{88EAE1F2-3558-E45C-803E-4C1848C087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C367AC4-67C2-1729-B5B0-2B082B553B0F}"/>
              </a:ext>
            </a:extLst>
          </p:cNvPr>
          <p:cNvSpPr/>
          <p:nvPr/>
        </p:nvSpPr>
        <p:spPr>
          <a:xfrm>
            <a:off x="8887223" y="1325231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Рейтинг моделей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7B1B883-24FB-B8D4-78E1-49C2FEA83150}"/>
              </a:ext>
            </a:extLst>
          </p:cNvPr>
          <p:cNvSpPr/>
          <p:nvPr/>
        </p:nvSpPr>
        <p:spPr>
          <a:xfrm>
            <a:off x="2613056" y="1325231"/>
            <a:ext cx="2415259" cy="302749"/>
          </a:xfrm>
          <a:prstGeom prst="roundRect">
            <a:avLst/>
          </a:prstGeom>
          <a:ln>
            <a:solidFill>
              <a:srgbClr val="86DA26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Тестируемые модели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6C3BDF6-3282-FCAC-3D1F-9BC1A4B58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825908"/>
              </p:ext>
            </p:extLst>
          </p:nvPr>
        </p:nvGraphicFramePr>
        <p:xfrm>
          <a:off x="583080" y="1752803"/>
          <a:ext cx="4735370" cy="2590056"/>
        </p:xfrm>
        <a:graphic>
          <a:graphicData uri="http://schemas.openxmlformats.org/drawingml/2006/table">
            <a:tbl>
              <a:tblPr firstRow="1" bandRow="1">
                <a:effectLst/>
                <a:tableStyleId>{93296810-A885-4BE3-A3E7-6D5BEEA58F35}</a:tableStyleId>
              </a:tblPr>
              <a:tblGrid>
                <a:gridCol w="487212">
                  <a:extLst>
                    <a:ext uri="{9D8B030D-6E8A-4147-A177-3AD203B41FA5}">
                      <a16:colId xmlns:a16="http://schemas.microsoft.com/office/drawing/2014/main" val="1403519319"/>
                    </a:ext>
                  </a:extLst>
                </a:gridCol>
                <a:gridCol w="4248158">
                  <a:extLst>
                    <a:ext uri="{9D8B030D-6E8A-4147-A177-3AD203B41FA5}">
                      <a16:colId xmlns:a16="http://schemas.microsoft.com/office/drawing/2014/main" val="2456650950"/>
                    </a:ext>
                  </a:extLst>
                </a:gridCol>
              </a:tblGrid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№</a:t>
                      </a:r>
                    </a:p>
                  </a:txBody>
                  <a:tcPr anchor="ctr">
                    <a:solidFill>
                      <a:srgbClr val="138ED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Модель</a:t>
                      </a:r>
                    </a:p>
                  </a:txBody>
                  <a:tcPr anchor="ctr">
                    <a:solidFill>
                      <a:srgbClr val="138ED3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683673"/>
                  </a:ext>
                </a:extLst>
              </a:tr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KNeighborsClassifier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3817844"/>
                  </a:ext>
                </a:extLst>
              </a:tr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SVC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SVM</a:t>
                      </a:r>
                      <a:r>
                        <a:rPr lang="ru-RU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0863915"/>
                  </a:ext>
                </a:extLst>
              </a:tr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DecisionTreeClassifier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019028"/>
                  </a:ext>
                </a:extLst>
              </a:tr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Bernoulli</a:t>
                      </a:r>
                      <a:r>
                        <a:rPr lang="ru-RU" dirty="0"/>
                        <a:t> (</a:t>
                      </a:r>
                      <a:r>
                        <a:rPr lang="en-US" dirty="0"/>
                        <a:t>Benchmark</a:t>
                      </a:r>
                      <a:r>
                        <a:rPr lang="ru-RU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9581889"/>
                  </a:ext>
                </a:extLst>
              </a:tr>
              <a:tr h="431676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RandomForestClassifier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110712"/>
                  </a:ext>
                </a:extLst>
              </a:tr>
            </a:tbl>
          </a:graphicData>
        </a:graphic>
      </p:graphicFrame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084712D-A600-317E-BC60-237E74EB25BF}"/>
              </a:ext>
            </a:extLst>
          </p:cNvPr>
          <p:cNvGrpSpPr/>
          <p:nvPr/>
        </p:nvGrpSpPr>
        <p:grpSpPr>
          <a:xfrm>
            <a:off x="583080" y="4645608"/>
            <a:ext cx="11025840" cy="1329210"/>
            <a:chOff x="1702754" y="3169912"/>
            <a:chExt cx="11025840" cy="132921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63B5C9B-EF3F-68F7-EEF6-D9EAE150DD3C}"/>
                </a:ext>
              </a:extLst>
            </p:cNvPr>
            <p:cNvSpPr/>
            <p:nvPr/>
          </p:nvSpPr>
          <p:spPr>
            <a:xfrm>
              <a:off x="1702754" y="3315050"/>
              <a:ext cx="11025840" cy="1184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2D0E9ADE-E802-236F-D1EA-FA717C07A1C5}"/>
                </a:ext>
              </a:extLst>
            </p:cNvPr>
            <p:cNvSpPr/>
            <p:nvPr/>
          </p:nvSpPr>
          <p:spPr>
            <a:xfrm>
              <a:off x="10006897" y="3169912"/>
              <a:ext cx="2415259" cy="302749"/>
            </a:xfrm>
            <a:prstGeom prst="roundRect">
              <a:avLst/>
            </a:prstGeom>
            <a:ln>
              <a:solidFill>
                <a:srgbClr val="86DA26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Повышение качества</a:t>
              </a:r>
            </a:p>
          </p:txBody>
        </p:sp>
      </p:grp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21BB138B-313D-68A1-FCA5-C17A00EE8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86509"/>
              </p:ext>
            </p:extLst>
          </p:nvPr>
        </p:nvGraphicFramePr>
        <p:xfrm>
          <a:off x="583080" y="5093495"/>
          <a:ext cx="11025840" cy="881324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461950">
                  <a:extLst>
                    <a:ext uri="{9D8B030D-6E8A-4147-A177-3AD203B41FA5}">
                      <a16:colId xmlns:a16="http://schemas.microsoft.com/office/drawing/2014/main" val="4210315116"/>
                    </a:ext>
                  </a:extLst>
                </a:gridCol>
                <a:gridCol w="5374432">
                  <a:extLst>
                    <a:ext uri="{9D8B030D-6E8A-4147-A177-3AD203B41FA5}">
                      <a16:colId xmlns:a16="http://schemas.microsoft.com/office/drawing/2014/main" val="2685188563"/>
                    </a:ext>
                  </a:extLst>
                </a:gridCol>
                <a:gridCol w="298580">
                  <a:extLst>
                    <a:ext uri="{9D8B030D-6E8A-4147-A177-3AD203B41FA5}">
                      <a16:colId xmlns:a16="http://schemas.microsoft.com/office/drawing/2014/main" val="13835812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255356130"/>
                    </a:ext>
                  </a:extLst>
                </a:gridCol>
                <a:gridCol w="4471001">
                  <a:extLst>
                    <a:ext uri="{9D8B030D-6E8A-4147-A177-3AD203B41FA5}">
                      <a16:colId xmlns:a16="http://schemas.microsoft.com/office/drawing/2014/main" val="4150502725"/>
                    </a:ext>
                  </a:extLst>
                </a:gridCol>
              </a:tblGrid>
              <a:tr h="44066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Очистка от выбросов числовых переменных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Подбор значений гиперпараметра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823489"/>
                  </a:ext>
                </a:extLst>
              </a:tr>
              <a:tr h="44066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Нормализация числовых переменных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/>
                        <a:t>Добавление категориальных переменных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2721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86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07EFD6B7-9F62-A8BA-F7C3-160CAD5E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>
            <a:extLst>
              <a:ext uri="{FF2B5EF4-FFF2-40B4-BE49-F238E27FC236}">
                <a16:creationId xmlns:a16="http://schemas.microsoft.com/office/drawing/2014/main" id="{E6CF2EBF-F0BD-DF0D-E3DC-36770C3246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dirty="0"/>
              <a:t>Предсказание оттоков на прогнозной выборке</a:t>
            </a:r>
          </a:p>
        </p:txBody>
      </p:sp>
      <p:sp>
        <p:nvSpPr>
          <p:cNvPr id="433" name="Google Shape;433;p10">
            <a:extLst>
              <a:ext uri="{FF2B5EF4-FFF2-40B4-BE49-F238E27FC236}">
                <a16:creationId xmlns:a16="http://schemas.microsoft.com/office/drawing/2014/main" id="{4BC24BAE-C658-7210-D75F-75BB7436333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434" name="Google Shape;434;p10">
            <a:extLst>
              <a:ext uri="{FF2B5EF4-FFF2-40B4-BE49-F238E27FC236}">
                <a16:creationId xmlns:a16="http://schemas.microsoft.com/office/drawing/2014/main" id="{28ADB3AE-E6B3-9BFF-BA92-46A86C319B9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10">
            <a:extLst>
              <a:ext uri="{FF2B5EF4-FFF2-40B4-BE49-F238E27FC236}">
                <a16:creationId xmlns:a16="http://schemas.microsoft.com/office/drawing/2014/main" id="{7E19241D-7F2B-8D8A-4CC0-835FED06F1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059C10F-0DE4-9230-DD2E-206D2E931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176" y="2615425"/>
            <a:ext cx="3685591" cy="3402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F707CAB0-7F9C-BBBD-E393-69C5002559BB}"/>
              </a:ext>
            </a:extLst>
          </p:cNvPr>
          <p:cNvSpPr/>
          <p:nvPr/>
        </p:nvSpPr>
        <p:spPr>
          <a:xfrm>
            <a:off x="1968759" y="2276981"/>
            <a:ext cx="1994294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Предсказание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1070C2A-41CB-56C8-CB0A-12E325B46B9A}"/>
              </a:ext>
            </a:extLst>
          </p:cNvPr>
          <p:cNvSpPr/>
          <p:nvPr/>
        </p:nvSpPr>
        <p:spPr>
          <a:xfrm>
            <a:off x="541176" y="1372558"/>
            <a:ext cx="11056775" cy="613082"/>
          </a:xfrm>
          <a:prstGeom prst="roundRect">
            <a:avLst>
              <a:gd name="adj" fmla="val 114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По гармонической средней определены лучшие модели для предсказания оттоков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На прогнозной выборке </a:t>
            </a:r>
            <a:r>
              <a:rPr lang="en-US" dirty="0">
                <a:solidFill>
                  <a:schemeClr val="tx1"/>
                </a:solidFill>
              </a:rPr>
              <a:t>X_forecast </a:t>
            </a:r>
            <a:r>
              <a:rPr lang="ru-RU" dirty="0">
                <a:solidFill>
                  <a:schemeClr val="tx1"/>
                </a:solidFill>
              </a:rPr>
              <a:t>модель </a:t>
            </a:r>
            <a:r>
              <a:rPr lang="en-US" dirty="0">
                <a:solidFill>
                  <a:schemeClr val="tx1"/>
                </a:solidFill>
              </a:rPr>
              <a:t>Random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Forest</a:t>
            </a:r>
            <a:r>
              <a:rPr lang="ru-RU" dirty="0">
                <a:solidFill>
                  <a:schemeClr val="tx1"/>
                </a:solidFill>
              </a:rPr>
              <a:t> рассчитала оттоки клиентов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DBCD12A-12DF-99E3-6605-00D9D0ECF661}"/>
              </a:ext>
            </a:extLst>
          </p:cNvPr>
          <p:cNvGrpSpPr/>
          <p:nvPr/>
        </p:nvGrpSpPr>
        <p:grpSpPr>
          <a:xfrm>
            <a:off x="4590661" y="2608833"/>
            <a:ext cx="3468500" cy="3409416"/>
            <a:chOff x="4898745" y="2071706"/>
            <a:chExt cx="3288716" cy="31441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FCABADEC-A9A5-85E7-2199-4465206A5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89237" y="2071706"/>
              <a:ext cx="366075" cy="3144195"/>
            </a:xfrm>
            <a:prstGeom prst="rect">
              <a:avLst/>
            </a:prstGeom>
            <a:effectLst/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0399623D-D405-C952-6030-4A843456C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5312" y="2071706"/>
              <a:ext cx="2632149" cy="3144195"/>
            </a:xfrm>
            <a:prstGeom prst="rect">
              <a:avLst/>
            </a:prstGeom>
            <a:effectLst/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0EB4D2E-54F5-6C61-44EE-963E7684B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98745" y="2071706"/>
              <a:ext cx="290492" cy="3144195"/>
            </a:xfrm>
            <a:prstGeom prst="rect">
              <a:avLst/>
            </a:prstGeom>
            <a:effectLst/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22B3478A-71C9-4C29-CD9E-307D85AE42D8}"/>
              </a:ext>
            </a:extLst>
          </p:cNvPr>
          <p:cNvGrpSpPr/>
          <p:nvPr/>
        </p:nvGrpSpPr>
        <p:grpSpPr>
          <a:xfrm>
            <a:off x="8378890" y="2608832"/>
            <a:ext cx="3219061" cy="3409416"/>
            <a:chOff x="8019689" y="2252169"/>
            <a:chExt cx="2919733" cy="29823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2086A10-223B-BC0D-3DEA-7287EBB2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19689" y="2252169"/>
              <a:ext cx="256564" cy="2982304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A286572A-67B0-5798-16EB-1EDAC88B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6253" y="2252169"/>
              <a:ext cx="241067" cy="2982304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EBC08648-5B5E-FCF7-EDE1-749DFA84A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7320" y="2252169"/>
              <a:ext cx="2422102" cy="2982304"/>
            </a:xfrm>
            <a:prstGeom prst="rect">
              <a:avLst/>
            </a:prstGeom>
          </p:spPr>
        </p:pic>
      </p:grp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5AB22BE-9385-5E1C-138E-A8F62C0DD7A1}"/>
              </a:ext>
            </a:extLst>
          </p:cNvPr>
          <p:cNvSpPr/>
          <p:nvPr/>
        </p:nvSpPr>
        <p:spPr>
          <a:xfrm>
            <a:off x="5719665" y="2276983"/>
            <a:ext cx="2159105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Прогноз не оттока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25E3811-78FF-08E4-2365-3C35EEECFB73}"/>
              </a:ext>
            </a:extLst>
          </p:cNvPr>
          <p:cNvSpPr/>
          <p:nvPr/>
        </p:nvSpPr>
        <p:spPr>
          <a:xfrm>
            <a:off x="9235174" y="2276982"/>
            <a:ext cx="2159105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Прогноз оттока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DDE1F5-3334-578E-6D77-951B2C8E8FC5}"/>
              </a:ext>
            </a:extLst>
          </p:cNvPr>
          <p:cNvSpPr txBox="1"/>
          <p:nvPr/>
        </p:nvSpPr>
        <p:spPr>
          <a:xfrm>
            <a:off x="2813371" y="4050252"/>
            <a:ext cx="10635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00" dirty="0">
                <a:latin typeface="Arial Narrow" panose="020B0606020202030204" pitchFamily="34" charset="0"/>
              </a:rPr>
              <a:t>соотношение</a:t>
            </a:r>
          </a:p>
          <a:p>
            <a:pPr algn="ctr"/>
            <a:r>
              <a:rPr lang="ru-RU" dirty="0"/>
              <a:t>~ 15:1</a:t>
            </a:r>
          </a:p>
        </p:txBody>
      </p:sp>
      <p:graphicFrame>
        <p:nvGraphicFramePr>
          <p:cNvPr id="30" name="Таблица 29">
            <a:extLst>
              <a:ext uri="{FF2B5EF4-FFF2-40B4-BE49-F238E27FC236}">
                <a16:creationId xmlns:a16="http://schemas.microsoft.com/office/drawing/2014/main" id="{A423141D-474D-0E0A-4274-34B14C1AB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667846"/>
              </p:ext>
            </p:extLst>
          </p:nvPr>
        </p:nvGraphicFramePr>
        <p:xfrm>
          <a:off x="2667105" y="2814443"/>
          <a:ext cx="1398025" cy="606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853">
                  <a:extLst>
                    <a:ext uri="{9D8B030D-6E8A-4147-A177-3AD203B41FA5}">
                      <a16:colId xmlns:a16="http://schemas.microsoft.com/office/drawing/2014/main" val="3306178465"/>
                    </a:ext>
                  </a:extLst>
                </a:gridCol>
                <a:gridCol w="532172">
                  <a:extLst>
                    <a:ext uri="{9D8B030D-6E8A-4147-A177-3AD203B41FA5}">
                      <a16:colId xmlns:a16="http://schemas.microsoft.com/office/drawing/2014/main" val="3208077941"/>
                    </a:ext>
                  </a:extLst>
                </a:gridCol>
              </a:tblGrid>
              <a:tr h="30301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Precision</a:t>
                      </a:r>
                      <a:endParaRPr lang="ru-RU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0,587</a:t>
                      </a:r>
                      <a:endParaRPr lang="ru-RU" sz="11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76676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Recall</a:t>
                      </a:r>
                      <a:endParaRPr lang="ru-RU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0,280</a:t>
                      </a:r>
                      <a:endParaRPr lang="ru-RU" sz="11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817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16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>
          <a:extLst>
            <a:ext uri="{FF2B5EF4-FFF2-40B4-BE49-F238E27FC236}">
              <a16:creationId xmlns:a16="http://schemas.microsoft.com/office/drawing/2014/main" id="{5AB9C026-C55D-5DFE-48F8-F75738C1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93A0B8-AE41-45BC-2988-5C76898CFC65}"/>
              </a:ext>
            </a:extLst>
          </p:cNvPr>
          <p:cNvGrpSpPr/>
          <p:nvPr/>
        </p:nvGrpSpPr>
        <p:grpSpPr>
          <a:xfrm>
            <a:off x="672733" y="2101472"/>
            <a:ext cx="5263345" cy="3638939"/>
            <a:chOff x="6353267" y="2099388"/>
            <a:chExt cx="5263345" cy="363893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B758F465-E2E2-EF7D-BE7F-1975477A430A}"/>
                </a:ext>
              </a:extLst>
            </p:cNvPr>
            <p:cNvSpPr/>
            <p:nvPr/>
          </p:nvSpPr>
          <p:spPr>
            <a:xfrm>
              <a:off x="6353267" y="2099388"/>
              <a:ext cx="5263345" cy="36389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ECDD46-B521-CF5B-A0B2-F9516F37793D}"/>
                </a:ext>
              </a:extLst>
            </p:cNvPr>
            <p:cNvSpPr txBox="1"/>
            <p:nvPr/>
          </p:nvSpPr>
          <p:spPr>
            <a:xfrm>
              <a:off x="6353267" y="2599950"/>
              <a:ext cx="5164471" cy="287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ru-RU" b="1" dirty="0">
                  <a:latin typeface="+mn-lt"/>
                </a:rPr>
                <a:t>В рамках проекта решили несколько бизнес-задач:</a:t>
              </a:r>
              <a:endParaRPr lang="ru-RU" b="1" i="0" dirty="0">
                <a:effectLst/>
                <a:latin typeface="+mn-lt"/>
              </a:endParaRPr>
            </a:p>
            <a:p>
              <a:pPr algn="l">
                <a:spcAft>
                  <a:spcPts val="600"/>
                </a:spcAft>
              </a:pPr>
              <a:endParaRPr lang="ru-RU" b="0" i="0" dirty="0">
                <a:effectLst/>
                <a:latin typeface="+mn-lt"/>
              </a:endParaRPr>
            </a:p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dirty="0">
                  <a:latin typeface="+mn-lt"/>
                </a:rPr>
                <a:t>Определили факторы, влияющие на </a:t>
              </a:r>
              <a:r>
                <a:rPr lang="ru-RU" b="0" i="0" dirty="0">
                  <a:effectLst/>
                  <a:latin typeface="+mn-lt"/>
                </a:rPr>
                <a:t>решение клиентов</a:t>
              </a: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Определили факторы вне зоны ответственности заказчика (</a:t>
              </a:r>
              <a:r>
                <a:rPr lang="en-US" b="0" i="0" dirty="0">
                  <a:effectLst/>
                  <a:latin typeface="+mn-lt"/>
                </a:rPr>
                <a:t>state)</a:t>
              </a:r>
              <a:endParaRPr lang="ru-RU" b="0" i="0" dirty="0">
                <a:effectLst/>
                <a:latin typeface="+mn-lt"/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Подобрали модель классификации с наилучшими параметрами качества</a:t>
              </a:r>
            </a:p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Рассчитали прогноз по оттокам клиентов</a:t>
              </a:r>
            </a:p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dirty="0">
                  <a:latin typeface="+mn-lt"/>
                </a:rPr>
                <a:t>Дали рекомендации заказчику (справа)</a:t>
              </a:r>
              <a:endParaRPr lang="ru-RU" b="0" i="0" dirty="0">
                <a:effectLst/>
                <a:latin typeface="+mn-lt"/>
              </a:endParaRPr>
            </a:p>
          </p:txBody>
        </p:sp>
      </p:grpSp>
      <p:sp>
        <p:nvSpPr>
          <p:cNvPr id="432" name="Google Shape;432;p10">
            <a:extLst>
              <a:ext uri="{FF2B5EF4-FFF2-40B4-BE49-F238E27FC236}">
                <a16:creationId xmlns:a16="http://schemas.microsoft.com/office/drawing/2014/main" id="{E1FD4BA0-8D11-9CB6-E4C6-15CCB0C530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dirty="0"/>
              <a:t>Заключение</a:t>
            </a:r>
          </a:p>
        </p:txBody>
      </p:sp>
      <p:sp>
        <p:nvSpPr>
          <p:cNvPr id="433" name="Google Shape;433;p10">
            <a:extLst>
              <a:ext uri="{FF2B5EF4-FFF2-40B4-BE49-F238E27FC236}">
                <a16:creationId xmlns:a16="http://schemas.microsoft.com/office/drawing/2014/main" id="{A6EA588B-D2BA-F33A-F07D-DA45222AABE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7</a:t>
            </a:r>
            <a:endParaRPr dirty="0"/>
          </a:p>
        </p:txBody>
      </p:sp>
      <p:sp>
        <p:nvSpPr>
          <p:cNvPr id="434" name="Google Shape;434;p10">
            <a:extLst>
              <a:ext uri="{FF2B5EF4-FFF2-40B4-BE49-F238E27FC236}">
                <a16:creationId xmlns:a16="http://schemas.microsoft.com/office/drawing/2014/main" id="{6A159144-262F-0F89-443D-A9E8E5595A1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p10">
            <a:extLst>
              <a:ext uri="{FF2B5EF4-FFF2-40B4-BE49-F238E27FC236}">
                <a16:creationId xmlns:a16="http://schemas.microsoft.com/office/drawing/2014/main" id="{50B71192-4A3C-5218-B933-BCE1B15FB6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8F9E8307-8021-889B-85AD-547F853D1CCA}"/>
              </a:ext>
            </a:extLst>
          </p:cNvPr>
          <p:cNvSpPr/>
          <p:nvPr/>
        </p:nvSpPr>
        <p:spPr>
          <a:xfrm>
            <a:off x="3304405" y="1948501"/>
            <a:ext cx="2415259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Бизнес-задачи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E91DAB3-8D58-65D4-A0DD-82B63A596591}"/>
              </a:ext>
            </a:extLst>
          </p:cNvPr>
          <p:cNvGrpSpPr/>
          <p:nvPr/>
        </p:nvGrpSpPr>
        <p:grpSpPr>
          <a:xfrm>
            <a:off x="6353267" y="2099388"/>
            <a:ext cx="5263345" cy="3638939"/>
            <a:chOff x="6353267" y="2099388"/>
            <a:chExt cx="5263345" cy="3638939"/>
          </a:xfrm>
        </p:grpSpPr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F5E40918-7168-4AD5-6640-97137E4FFCA3}"/>
                </a:ext>
              </a:extLst>
            </p:cNvPr>
            <p:cNvSpPr/>
            <p:nvPr/>
          </p:nvSpPr>
          <p:spPr>
            <a:xfrm>
              <a:off x="6353267" y="2099388"/>
              <a:ext cx="5263345" cy="36389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CD834C-3501-A107-0FA8-68C56348603D}"/>
                </a:ext>
              </a:extLst>
            </p:cNvPr>
            <p:cNvSpPr txBox="1"/>
            <p:nvPr/>
          </p:nvSpPr>
          <p:spPr>
            <a:xfrm>
              <a:off x="6353267" y="2599950"/>
              <a:ext cx="5164471" cy="28777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ru-RU" b="1" i="0" dirty="0">
                  <a:effectLst/>
                  <a:latin typeface="+mn-lt"/>
                </a:rPr>
                <a:t>Для сокращения количества оттока клиентов нужно:</a:t>
              </a:r>
            </a:p>
            <a:p>
              <a:pPr algn="l">
                <a:spcAft>
                  <a:spcPts val="600"/>
                </a:spcAft>
              </a:pPr>
              <a:endParaRPr lang="ru-RU" b="0" i="0" dirty="0">
                <a:effectLst/>
                <a:latin typeface="+mn-lt"/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Повышать количество number_vmail_messages</a:t>
              </a: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Сокращать количество number_customer_service_calls за счет повышения качества обслуживания</a:t>
              </a: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Отказаться от international_plan (=no)</a:t>
              </a: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Применять voice_mail_plan (=yes)</a:t>
              </a:r>
            </a:p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lt"/>
                <a:buAutoNum type="arabicPeriod"/>
              </a:pPr>
              <a:r>
                <a:rPr lang="ru-RU" b="0" i="0" dirty="0">
                  <a:effectLst/>
                  <a:latin typeface="+mn-lt"/>
                </a:rPr>
                <a:t>Акцент делать на клиентов из штатов</a:t>
              </a:r>
              <a:r>
                <a:rPr lang="ru-RU" dirty="0">
                  <a:latin typeface="+mn-lt"/>
                </a:rPr>
                <a:t> группы, клиенты которой более привержены к оттоку</a:t>
              </a:r>
              <a:r>
                <a:rPr lang="ru-RU" b="0" i="0" dirty="0">
                  <a:effectLst/>
                  <a:latin typeface="+mn-lt"/>
                </a:rPr>
                <a:t> (state_class = max</a:t>
              </a:r>
              <a:r>
                <a:rPr lang="ru-RU" dirty="0">
                  <a:latin typeface="+mn-lt"/>
                </a:rPr>
                <a:t>)</a:t>
              </a:r>
              <a:endParaRPr lang="ru-RU" b="0" i="0" dirty="0">
                <a:effectLst/>
                <a:latin typeface="+mn-lt"/>
              </a:endParaRPr>
            </a:p>
          </p:txBody>
        </p:sp>
      </p:grp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88F39868-D206-529A-89C9-BCB4EDE20B1D}"/>
              </a:ext>
            </a:extLst>
          </p:cNvPr>
          <p:cNvSpPr/>
          <p:nvPr/>
        </p:nvSpPr>
        <p:spPr>
          <a:xfrm>
            <a:off x="8860858" y="1948013"/>
            <a:ext cx="2415259" cy="30274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/>
              <a:t>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314073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"/>
          <p:cNvSpPr txBox="1">
            <a:spLocks noGrp="1"/>
          </p:cNvSpPr>
          <p:nvPr>
            <p:ph type="body" idx="1"/>
          </p:nvPr>
        </p:nvSpPr>
        <p:spPr>
          <a:xfrm>
            <a:off x="6669949" y="3983374"/>
            <a:ext cx="1859283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+7 900 000 00 00</a:t>
            </a:r>
            <a:endParaRPr dirty="0"/>
          </a:p>
        </p:txBody>
      </p:sp>
      <p:pic>
        <p:nvPicPr>
          <p:cNvPr id="442" name="Google Shape;442;p11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485802" y="4019886"/>
            <a:ext cx="157163" cy="157163"/>
          </a:xfrm>
          <a:prstGeom prst="rect">
            <a:avLst/>
          </a:prstGeom>
          <a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3" name="Google Shape;443;p11"/>
          <p:cNvPicPr preferRelativeResize="0">
            <a:picLocks noGrp="1"/>
          </p:cNvPicPr>
          <p:nvPr>
            <p:ph type="pic" idx="3"/>
          </p:nvPr>
        </p:nvPicPr>
        <p:blipFill/>
        <p:spPr>
          <a:xfrm>
            <a:off x="6479482" y="4441114"/>
            <a:ext cx="157163" cy="157163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sp>
        <p:nvSpPr>
          <p:cNvPr id="444" name="Google Shape;444;p11"/>
          <p:cNvSpPr txBox="1">
            <a:spLocks noGrp="1"/>
          </p:cNvSpPr>
          <p:nvPr>
            <p:ph type="body" idx="4"/>
          </p:nvPr>
        </p:nvSpPr>
        <p:spPr>
          <a:xfrm>
            <a:off x="6669949" y="4404602"/>
            <a:ext cx="2339654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lang="ru-RU" dirty="0"/>
              <a:t>ivanov@mail.ru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504</Words>
  <Application>Microsoft Office PowerPoint</Application>
  <PresentationFormat>Широкоэкранный</PresentationFormat>
  <Paragraphs>155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Montserrat</vt:lpstr>
      <vt:lpstr>Fira Sans</vt:lpstr>
      <vt:lpstr>Montserrat Medium</vt:lpstr>
      <vt:lpstr>Calibri</vt:lpstr>
      <vt:lpstr>Arial</vt:lpstr>
      <vt:lpstr>Arial Narrow</vt:lpstr>
      <vt:lpstr>Обложка</vt:lpstr>
      <vt:lpstr>Внутренние слайды</vt:lpstr>
      <vt:lpstr>Обложка</vt:lpstr>
      <vt:lpstr>«Программная инженерия. Разработка ПО  (Аналитика: искусство управлять данными)»</vt:lpstr>
      <vt:lpstr>Презентация PowerPoint</vt:lpstr>
      <vt:lpstr>Датасет и целевая переменная</vt:lpstr>
      <vt:lpstr>Разведочный анализ данных</vt:lpstr>
      <vt:lpstr>Обучение моделей на выбранных данных</vt:lpstr>
      <vt:lpstr>Предсказание оттоков на прогнозной выборке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«FRONTEND-РАЗРАБОТЧИК»</dc:title>
  <dc:creator>Дмитрий Спасский</dc:creator>
  <cp:lastModifiedBy>Igor Kashtanov</cp:lastModifiedBy>
  <cp:revision>23</cp:revision>
  <dcterms:created xsi:type="dcterms:W3CDTF">2023-09-20T07:01:25Z</dcterms:created>
  <dcterms:modified xsi:type="dcterms:W3CDTF">2024-12-02T18:44:34Z</dcterms:modified>
</cp:coreProperties>
</file>